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06" r:id="rId3"/>
    <p:sldId id="318" r:id="rId4"/>
    <p:sldId id="275" r:id="rId5"/>
    <p:sldId id="319" r:id="rId6"/>
    <p:sldId id="314" r:id="rId7"/>
    <p:sldId id="312" r:id="rId8"/>
    <p:sldId id="278" r:id="rId9"/>
    <p:sldId id="293" r:id="rId10"/>
    <p:sldId id="300" r:id="rId11"/>
    <p:sldId id="271" r:id="rId12"/>
    <p:sldId id="258" r:id="rId13"/>
    <p:sldId id="272" r:id="rId14"/>
    <p:sldId id="301" r:id="rId15"/>
    <p:sldId id="316" r:id="rId16"/>
    <p:sldId id="310" r:id="rId17"/>
    <p:sldId id="317" r:id="rId18"/>
    <p:sldId id="277" r:id="rId19"/>
    <p:sldId id="290" r:id="rId20"/>
    <p:sldId id="285" r:id="rId21"/>
    <p:sldId id="282" r:id="rId22"/>
    <p:sldId id="284" r:id="rId23"/>
    <p:sldId id="296" r:id="rId24"/>
    <p:sldId id="298" r:id="rId25"/>
    <p:sldId id="294" r:id="rId26"/>
    <p:sldId id="299" r:id="rId27"/>
    <p:sldId id="315" r:id="rId28"/>
    <p:sldId id="313" r:id="rId29"/>
    <p:sldId id="31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0" autoAdjust="0"/>
  </p:normalViewPr>
  <p:slideViewPr>
    <p:cSldViewPr>
      <p:cViewPr varScale="1">
        <p:scale>
          <a:sx n="103" d="100"/>
          <a:sy n="103" d="100"/>
        </p:scale>
        <p:origin x="-3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1990-99</c:v>
                </c:pt>
              </c:strCache>
            </c:strRef>
          </c:tx>
          <c:cat>
            <c:strRef>
              <c:f>Sheet1!$B$2:$F$2</c:f>
              <c:strCache>
                <c:ptCount val="5"/>
                <c:pt idx="0">
                  <c:v>Prime</c:v>
                </c:pt>
                <c:pt idx="1">
                  <c:v>AAA</c:v>
                </c:pt>
                <c:pt idx="2">
                  <c:v>BBB</c:v>
                </c:pt>
                <c:pt idx="3">
                  <c:v>Fed Funds</c:v>
                </c:pt>
                <c:pt idx="4">
                  <c:v>ComPaper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8</c:v>
                </c:pt>
                <c:pt idx="1">
                  <c:v>7.7</c:v>
                </c:pt>
                <c:pt idx="2">
                  <c:v>8.5</c:v>
                </c:pt>
                <c:pt idx="3">
                  <c:v>5.0999999999999996</c:v>
                </c:pt>
                <c:pt idx="4">
                  <c:v>5.2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2003-07:7</c:v>
                </c:pt>
              </c:strCache>
            </c:strRef>
          </c:tx>
          <c:cat>
            <c:strRef>
              <c:f>Sheet1!$B$2:$F$2</c:f>
              <c:strCache>
                <c:ptCount val="5"/>
                <c:pt idx="0">
                  <c:v>Prime</c:v>
                </c:pt>
                <c:pt idx="1">
                  <c:v>AAA</c:v>
                </c:pt>
                <c:pt idx="2">
                  <c:v>BBB</c:v>
                </c:pt>
                <c:pt idx="3">
                  <c:v>Fed Funds</c:v>
                </c:pt>
                <c:pt idx="4">
                  <c:v>ComPaper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6</c:v>
                </c:pt>
                <c:pt idx="1">
                  <c:v>5.6</c:v>
                </c:pt>
                <c:pt idx="2">
                  <c:v>6.4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axId val="61885056"/>
        <c:axId val="61890944"/>
      </c:barChart>
      <c:catAx>
        <c:axId val="61885056"/>
        <c:scaling>
          <c:orientation val="minMax"/>
        </c:scaling>
        <c:axPos val="b"/>
        <c:tickLblPos val="nextTo"/>
        <c:crossAx val="61890944"/>
        <c:crosses val="autoZero"/>
        <c:auto val="1"/>
        <c:lblAlgn val="ctr"/>
        <c:lblOffset val="100"/>
      </c:catAx>
      <c:valAx>
        <c:axId val="61890944"/>
        <c:scaling>
          <c:orientation val="minMax"/>
        </c:scaling>
        <c:axPos val="l"/>
        <c:majorGridlines/>
        <c:numFmt formatCode="General" sourceLinked="1"/>
        <c:tickLblPos val="nextTo"/>
        <c:crossAx val="6188505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1F8-A2EF-472D-9929-349634BFCCA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FF1-E56F-4DFB-86B9-7D4CB59A2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1F8-A2EF-472D-9929-349634BFCCA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FF1-E56F-4DFB-86B9-7D4CB59A2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1F8-A2EF-472D-9929-349634BFCCA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FF1-E56F-4DFB-86B9-7D4CB59A2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1F8-A2EF-472D-9929-349634BFCCA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FF1-E56F-4DFB-86B9-7D4CB59A2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1F8-A2EF-472D-9929-349634BFCCA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578BFF1-E56F-4DFB-86B9-7D4CB59A2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1F8-A2EF-472D-9929-349634BFCCA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FF1-E56F-4DFB-86B9-7D4CB59A2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1F8-A2EF-472D-9929-349634BFCCA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FF1-E56F-4DFB-86B9-7D4CB59A2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1F8-A2EF-472D-9929-349634BFCCA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FF1-E56F-4DFB-86B9-7D4CB59A2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1F8-A2EF-472D-9929-349634BFCCA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FF1-E56F-4DFB-86B9-7D4CB59A2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1F8-A2EF-472D-9929-349634BFCCA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FF1-E56F-4DFB-86B9-7D4CB59A2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1F8-A2EF-472D-9929-349634BFCCA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FF1-E56F-4DFB-86B9-7D4CB59A2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4BE1F8-A2EF-472D-9929-349634BFCCA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78BFF1-E56F-4DFB-86B9-7D4CB59A2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c.gov/news/studies/2008/marktomarket123008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Financial &amp; Economic Situation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Where We Have Been</a:t>
            </a:r>
          </a:p>
          <a:p>
            <a:r>
              <a:rPr lang="en-US" dirty="0" smtClean="0"/>
              <a:t>Where We Are</a:t>
            </a:r>
          </a:p>
          <a:p>
            <a:r>
              <a:rPr lang="en-US" dirty="0" smtClean="0"/>
              <a:t>Where We Are Going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“Poster” for Huge Non-Mortgage Debt </a:t>
            </a:r>
            <a:endParaRPr lang="en-US" sz="3200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229599" cy="563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838200" y="12954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$11 Billion City Center Project</a:t>
            </a:r>
          </a:p>
          <a:p>
            <a:r>
              <a:rPr lang="en-US" dirty="0" smtClean="0"/>
              <a:t>Las Vegas – MGM Mirage</a:t>
            </a:r>
          </a:p>
          <a:p>
            <a:r>
              <a:rPr lang="en-US" dirty="0" smtClean="0"/>
              <a:t>Bank Loan/Bond Funded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r>
              <a:rPr sz="2800" smtClean="0">
                <a:solidFill>
                  <a:srgbClr val="FFC000"/>
                </a:solidFill>
              </a:rPr>
              <a:t>How Much is Too Much?</a:t>
            </a:r>
            <a:br>
              <a:rPr sz="2800" smtClean="0">
                <a:solidFill>
                  <a:srgbClr val="FFC000"/>
                </a:solidFill>
              </a:rPr>
            </a:br>
            <a:r>
              <a:rPr sz="2800" smtClean="0">
                <a:solidFill>
                  <a:srgbClr val="FFC000"/>
                </a:solidFill>
              </a:rPr>
              <a:t>Debt-Income Ratios in Simulations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685800" y="1295400"/>
          <a:ext cx="7620000" cy="4953000"/>
        </p:xfrm>
        <a:graphic>
          <a:graphicData uri="http://schemas.openxmlformats.org/presentationml/2006/ole">
            <p:oleObj spid="_x0000_s10245" name="Worksheet" r:id="rId3" imgW="5505503" imgH="293370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Mortgage Debt only Part of the Story:</a:t>
            </a:r>
            <a:br>
              <a:rPr lang="en-US" sz="3200" dirty="0" smtClean="0"/>
            </a:br>
            <a:r>
              <a:rPr lang="en-US" sz="3200" dirty="0" smtClean="0"/>
              <a:t>Commercial Lending a Bigger Part</a:t>
            </a:r>
            <a:endParaRPr lang="en-US" sz="3200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086600" cy="5410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D</a:t>
            </a:r>
            <a:r>
              <a:rPr sz="3200" dirty="0" smtClean="0"/>
              <a:t>ebt Growth</a:t>
            </a:r>
            <a:r>
              <a:rPr lang="en-US" sz="3200" dirty="0" smtClean="0"/>
              <a:t> in 2000s High Relative</a:t>
            </a:r>
            <a:br>
              <a:rPr lang="en-US" sz="3200" dirty="0" smtClean="0"/>
            </a:br>
            <a:r>
              <a:rPr lang="en-US" sz="3200" dirty="0" smtClean="0"/>
              <a:t>to Prior (growing) Trend</a:t>
            </a:r>
            <a:endParaRPr lang="en-US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086600" cy="5257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 Explanations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Moral </a:t>
            </a:r>
            <a:r>
              <a:rPr lang="en-US" dirty="0" smtClean="0"/>
              <a:t>Hazard-“Too Big to Fail”</a:t>
            </a:r>
          </a:p>
          <a:p>
            <a:pPr lvl="1"/>
            <a:r>
              <a:rPr lang="en-US" dirty="0" smtClean="0"/>
              <a:t>Point-of-failure: </a:t>
            </a:r>
            <a:r>
              <a:rPr lang="en-US" dirty="0" smtClean="0"/>
              <a:t> Uncertainty about </a:t>
            </a:r>
            <a:r>
              <a:rPr lang="en-US" dirty="0" smtClean="0"/>
              <a:t>Fed action created spark </a:t>
            </a:r>
            <a:endParaRPr lang="en-US" dirty="0" smtClean="0"/>
          </a:p>
          <a:p>
            <a:pPr lvl="1"/>
            <a:r>
              <a:rPr lang="en-US" dirty="0" smtClean="0"/>
              <a:t>Long run problem: Fed guarantees, separating “systemic” v. non-systemic problems and some by instruments that veiled genuine risks</a:t>
            </a:r>
          </a:p>
          <a:p>
            <a:pPr lvl="1"/>
            <a:r>
              <a:rPr lang="en-US" dirty="0" smtClean="0"/>
              <a:t>Taylor variant: Fed supplied too much money to markets in early 2000s</a:t>
            </a:r>
          </a:p>
          <a:p>
            <a:pPr lvl="1"/>
            <a:r>
              <a:rPr lang="en-US" dirty="0" smtClean="0"/>
              <a:t>Variant: point of failure problems enhanced/created by MTM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Hamilton: Above may be true but partial</a:t>
            </a:r>
          </a:p>
          <a:p>
            <a:pPr lvl="1"/>
            <a:r>
              <a:rPr lang="en-US" dirty="0" smtClean="0"/>
              <a:t>Point-of-Failure: Oil prices summer of 2008</a:t>
            </a:r>
          </a:p>
          <a:p>
            <a:pPr lvl="1"/>
            <a:r>
              <a:rPr lang="en-US" dirty="0" smtClean="0"/>
              <a:t>Long run:  huge increases in mortgage debt put system at risk; much more vulnerable to point-of-failure issues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Role of </a:t>
            </a:r>
            <a:r>
              <a:rPr lang="en-US" dirty="0" smtClean="0"/>
              <a:t>Moral Hazard/Policy </a:t>
            </a:r>
            <a:r>
              <a:rPr lang="en-US" dirty="0" smtClean="0"/>
              <a:t>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Moral Hazard Thesis</a:t>
            </a:r>
            <a:endParaRPr lang="en-US" dirty="0" smtClean="0"/>
          </a:p>
          <a:p>
            <a:pPr lvl="1"/>
            <a:r>
              <a:rPr lang="en-US" dirty="0" smtClean="0"/>
              <a:t>Long Run:  Existence of Fed creates a moral hazard; greater risk </a:t>
            </a:r>
            <a:r>
              <a:rPr lang="en-US" dirty="0" smtClean="0"/>
              <a:t>taken in banking/finance sector</a:t>
            </a:r>
            <a:endParaRPr lang="en-US" dirty="0" smtClean="0"/>
          </a:p>
          <a:p>
            <a:pPr lvl="2"/>
            <a:r>
              <a:rPr lang="en-US" dirty="0" smtClean="0"/>
              <a:t>Cochrane: bank run externality requires something like Fed, and some moral hazard</a:t>
            </a:r>
          </a:p>
          <a:p>
            <a:pPr lvl="2"/>
            <a:r>
              <a:rPr lang="en-US" dirty="0" smtClean="0"/>
              <a:t>Moral hazard too great because market expects Fed to cover everything (over given size)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Incremental impact of moral hazard?</a:t>
            </a:r>
          </a:p>
          <a:p>
            <a:pPr lvl="3"/>
            <a:r>
              <a:rPr lang="en-US" dirty="0" smtClean="0">
                <a:solidFill>
                  <a:srgbClr val="FFC000"/>
                </a:solidFill>
              </a:rPr>
              <a:t>Private firms/stockholders/execs bore a huge cost, even if not all the cost 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Isn’t </a:t>
            </a:r>
            <a:r>
              <a:rPr lang="en-US" dirty="0" smtClean="0">
                <a:solidFill>
                  <a:srgbClr val="FFC000"/>
                </a:solidFill>
              </a:rPr>
              <a:t>this tradeoff of having a Fed as Lender of Last Resort (insurer</a:t>
            </a:r>
            <a:r>
              <a:rPr lang="en-US" dirty="0" smtClean="0">
                <a:solidFill>
                  <a:srgbClr val="FFC000"/>
                </a:solidFill>
              </a:rPr>
              <a:t>)?</a:t>
            </a:r>
          </a:p>
          <a:p>
            <a:pPr lvl="2"/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/>
              <a:t>Policy Uncertainty Thesis</a:t>
            </a:r>
          </a:p>
          <a:p>
            <a:pPr lvl="1"/>
            <a:r>
              <a:rPr lang="en-US" dirty="0" smtClean="0"/>
              <a:t>Short </a:t>
            </a:r>
            <a:r>
              <a:rPr lang="en-US" dirty="0" smtClean="0"/>
              <a:t>Run: policy uncertainty is the match</a:t>
            </a:r>
          </a:p>
          <a:p>
            <a:pPr lvl="2"/>
            <a:r>
              <a:rPr lang="en-US" dirty="0" smtClean="0"/>
              <a:t>In Sept 08, Fed let’s Lehman fail, saves AIG</a:t>
            </a:r>
          </a:p>
          <a:p>
            <a:pPr lvl="2"/>
            <a:r>
              <a:rPr lang="en-US" dirty="0" smtClean="0"/>
              <a:t>Spurs crisis by statements about conditions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Prisoner’s </a:t>
            </a:r>
            <a:r>
              <a:rPr lang="en-US" dirty="0" smtClean="0">
                <a:solidFill>
                  <a:srgbClr val="FFC000"/>
                </a:solidFill>
              </a:rPr>
              <a:t>dilemma for Fed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Evaluating “Policy Uncertainty” Thesis:</a:t>
            </a:r>
            <a:br>
              <a:rPr lang="en-US" sz="2800" dirty="0" smtClean="0"/>
            </a:br>
            <a:r>
              <a:rPr lang="en-US" sz="2800" dirty="0" smtClean="0"/>
              <a:t>Financial Stress Appearing Long Before Sept 08</a:t>
            </a:r>
            <a:endParaRPr lang="en-US" sz="2800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6600" y="2743200"/>
            <a:ext cx="5327400" cy="427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15471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So Much Attention on Mortgage Debt?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mortgage debt as leading indicator, not as only cause</a:t>
            </a:r>
          </a:p>
          <a:p>
            <a:pPr lvl="1"/>
            <a:r>
              <a:rPr lang="en-US" dirty="0" smtClean="0"/>
              <a:t>Fire analogy: room with fire in it first does not tell you about the fuel and match</a:t>
            </a:r>
          </a:p>
          <a:p>
            <a:endParaRPr lang="en-US" dirty="0" smtClean="0"/>
          </a:p>
          <a:p>
            <a:r>
              <a:rPr lang="en-US" dirty="0" smtClean="0"/>
              <a:t>Mortgage debt securitized-</a:t>
            </a:r>
            <a:r>
              <a:rPr lang="en-US" dirty="0" err="1" smtClean="0"/>
              <a:t>tradeable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Quickly reflecting change in valuations</a:t>
            </a:r>
          </a:p>
          <a:p>
            <a:endParaRPr lang="en-US" dirty="0" smtClean="0"/>
          </a:p>
          <a:p>
            <a:r>
              <a:rPr lang="en-US" dirty="0" smtClean="0"/>
              <a:t>Commercial </a:t>
            </a:r>
            <a:r>
              <a:rPr lang="en-US" dirty="0" smtClean="0"/>
              <a:t>bank loans non-</a:t>
            </a:r>
            <a:r>
              <a:rPr lang="en-US" dirty="0" err="1" smtClean="0"/>
              <a:t>tradeable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Held at bank estimated values for longer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Autofit/>
          </a:bodyPr>
          <a:lstStyle/>
          <a:p>
            <a:pPr algn="l"/>
            <a:r>
              <a:rPr sz="2800" dirty="0" smtClean="0"/>
              <a:t>Causes of Debt/GDP Expansion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/>
              <a:t>Cheap Credit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 lvl="1"/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9050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Cheap Credit:</a:t>
            </a:r>
            <a:br>
              <a:rPr lang="en-US" dirty="0" smtClean="0"/>
            </a:br>
            <a:r>
              <a:rPr lang="en-US" dirty="0" smtClean="0"/>
              <a:t>Fed Responsible? 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001000" cy="51037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Stock Crashes in 20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and 21rst Centuries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609600" y="1143000"/>
          <a:ext cx="7467600" cy="5759450"/>
        </p:xfrm>
        <a:graphic>
          <a:graphicData uri="http://schemas.openxmlformats.org/presentationml/2006/ole">
            <p:oleObj spid="_x0000_s51202" name="Worksheet" r:id="rId3" imgW="3686016" imgH="3362272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Cheap Credit: </a:t>
            </a:r>
            <a:br>
              <a:rPr lang="en-US" sz="3200" dirty="0" smtClean="0"/>
            </a:br>
            <a:r>
              <a:rPr lang="en-US" sz="3200" dirty="0" smtClean="0"/>
              <a:t>Public Sector Supply</a:t>
            </a:r>
            <a:endParaRPr lang="en-US" sz="3200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9644"/>
            <a:ext cx="7391400" cy="47211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Cheap Credit: </a:t>
            </a:r>
            <a:br>
              <a:rPr lang="en-US" sz="2800" dirty="0" smtClean="0"/>
            </a:br>
            <a:r>
              <a:rPr lang="en-US" sz="2800" dirty="0" smtClean="0"/>
              <a:t>Private Sector Supply</a:t>
            </a:r>
            <a:endParaRPr lang="en-US" sz="2800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67455" y="1752600"/>
            <a:ext cx="7431867" cy="4724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dirty="0" smtClean="0"/>
              <a:t/>
            </a:r>
            <a:br>
              <a:rPr dirty="0" smtClean="0"/>
            </a:br>
            <a:r>
              <a:rPr lang="en-US" sz="3600" dirty="0" smtClean="0"/>
              <a:t>Cheap Credit: </a:t>
            </a:r>
            <a:br>
              <a:rPr lang="en-US" sz="3600" dirty="0" smtClean="0"/>
            </a:br>
            <a:r>
              <a:rPr lang="en-US" sz="3600" dirty="0" smtClean="0"/>
              <a:t>Increasing Leverage</a:t>
            </a:r>
            <a:endParaRPr lang="en-US" sz="3600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5800" y="1447800"/>
            <a:ext cx="7543800" cy="5181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Cheap Credit:</a:t>
            </a:r>
            <a:br>
              <a:rPr lang="en-US" sz="2800" dirty="0" smtClean="0"/>
            </a:br>
            <a:r>
              <a:rPr lang="en-US" sz="2800" dirty="0" smtClean="0"/>
              <a:t>Inflow of Foreign Capital </a:t>
            </a:r>
            <a:endParaRPr lang="en-US" sz="2800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199"/>
            <a:ext cx="8001000" cy="51054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Role of Foreign Capital?</a:t>
            </a:r>
            <a:endParaRPr lang="en-US" dirty="0"/>
          </a:p>
        </p:txBody>
      </p:sp>
      <p:pic>
        <p:nvPicPr>
          <p:cNvPr id="573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1"/>
            <a:ext cx="7315200" cy="49592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pPr algn="l"/>
            <a:r>
              <a:rPr dirty="0" smtClean="0"/>
              <a:t>Cheap Credit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Innovations?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Securitization, e.g. CDOs </a:t>
            </a:r>
          </a:p>
          <a:p>
            <a:pPr lvl="1"/>
            <a:r>
              <a:rPr lang="en-US" dirty="0" smtClean="0"/>
              <a:t>Pooling mortgage (other debt) risk (CDOs, SPVs) </a:t>
            </a:r>
          </a:p>
          <a:p>
            <a:r>
              <a:rPr lang="en-US" dirty="0" smtClean="0"/>
              <a:t>Credit Insurance</a:t>
            </a:r>
          </a:p>
          <a:p>
            <a:pPr lvl="1"/>
            <a:r>
              <a:rPr lang="en-US" dirty="0" smtClean="0"/>
              <a:t>Transferring Risk (CDS) </a:t>
            </a:r>
          </a:p>
          <a:p>
            <a:r>
              <a:rPr lang="en-US" dirty="0" smtClean="0"/>
              <a:t>Cochrane: can shuffle risk around, but not change total amount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Evaluation:  </a:t>
            </a:r>
          </a:p>
          <a:p>
            <a:pPr lvl="1"/>
            <a:r>
              <a:rPr lang="en-US" dirty="0" smtClean="0"/>
              <a:t>CDOs, CDS actually relatively small versus size of overall debt growth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Marked-to-Market Accounting?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42560"/>
          </a:xfrm>
        </p:spPr>
        <p:txBody>
          <a:bodyPr>
            <a:normAutofit/>
          </a:bodyPr>
          <a:lstStyle/>
          <a:p>
            <a:r>
              <a:rPr lang="en-US" dirty="0" smtClean="0"/>
              <a:t>How big of an effect is possible from MTM pricing of banks?</a:t>
            </a:r>
          </a:p>
          <a:p>
            <a:r>
              <a:rPr lang="en-US" dirty="0" smtClean="0"/>
              <a:t>See SEC Dec. 2008 Study </a:t>
            </a:r>
            <a:r>
              <a:rPr lang="en-US" sz="1800" dirty="0" smtClean="0">
                <a:hlinkClick r:id="rId2"/>
              </a:rPr>
              <a:t>www.sec.gov/news/studies/2008/marktomarket123008.pdf</a:t>
            </a:r>
            <a:endParaRPr lang="en-US" sz="1800" dirty="0" smtClean="0"/>
          </a:p>
          <a:p>
            <a:pPr lvl="1"/>
            <a:r>
              <a:rPr lang="en-US" dirty="0" smtClean="0"/>
              <a:t>31% of bank assets MTM</a:t>
            </a:r>
          </a:p>
          <a:p>
            <a:pPr lvl="2"/>
            <a:r>
              <a:rPr lang="en-US" dirty="0" smtClean="0"/>
              <a:t>22% of these impact income statement</a:t>
            </a:r>
          </a:p>
          <a:p>
            <a:pPr lvl="2"/>
            <a:r>
              <a:rPr lang="en-US" dirty="0" smtClean="0"/>
              <a:t>Part of this amount in Treasuries</a:t>
            </a:r>
          </a:p>
          <a:p>
            <a:r>
              <a:rPr lang="en-US" dirty="0" smtClean="0"/>
              <a:t>Differences in MTM and “amortized cost”</a:t>
            </a:r>
          </a:p>
          <a:p>
            <a:pPr lvl="1"/>
            <a:r>
              <a:rPr lang="en-US" dirty="0" smtClean="0"/>
              <a:t>If 20% difference, then 4.4% impact on income</a:t>
            </a:r>
          </a:p>
          <a:p>
            <a:pPr lvl="1"/>
            <a:r>
              <a:rPr lang="en-US" dirty="0" smtClean="0"/>
              <a:t>Currently, using “amortized cost” method </a:t>
            </a:r>
          </a:p>
          <a:p>
            <a:pPr lvl="2"/>
            <a:r>
              <a:rPr lang="en-US" dirty="0" err="1" smtClean="0"/>
              <a:t>Citi</a:t>
            </a:r>
            <a:r>
              <a:rPr lang="en-US" dirty="0" smtClean="0"/>
              <a:t> assets increase by </a:t>
            </a:r>
            <a:r>
              <a:rPr lang="en-US" dirty="0" err="1" smtClean="0"/>
              <a:t>apx</a:t>
            </a:r>
            <a:r>
              <a:rPr lang="en-US" dirty="0" smtClean="0"/>
              <a:t>. $3B (out of $1.2T) </a:t>
            </a:r>
          </a:p>
          <a:p>
            <a:pPr lvl="2"/>
            <a:r>
              <a:rPr lang="en-US" dirty="0" err="1" smtClean="0"/>
              <a:t>BoA</a:t>
            </a:r>
            <a:r>
              <a:rPr lang="en-US" dirty="0" smtClean="0"/>
              <a:t> assets increase by </a:t>
            </a:r>
            <a:r>
              <a:rPr lang="en-US" dirty="0" err="1" smtClean="0"/>
              <a:t>apx</a:t>
            </a:r>
            <a:r>
              <a:rPr lang="en-US" dirty="0" smtClean="0"/>
              <a:t>. $9B (out of $1.4T)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Solutions?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/>
          <a:lstStyle/>
          <a:p>
            <a:r>
              <a:rPr lang="en-US" dirty="0" smtClean="0"/>
              <a:t>Cochrane: </a:t>
            </a:r>
          </a:p>
          <a:p>
            <a:pPr lvl="1"/>
            <a:r>
              <a:rPr lang="en-US" dirty="0" smtClean="0"/>
              <a:t>Specify systemic risk for Fed, limiting TBTF</a:t>
            </a:r>
          </a:p>
          <a:p>
            <a:r>
              <a:rPr lang="en-US" dirty="0" err="1" smtClean="0"/>
              <a:t>Stiglitz</a:t>
            </a:r>
            <a:r>
              <a:rPr lang="en-US" dirty="0" smtClean="0"/>
              <a:t>, …</a:t>
            </a:r>
          </a:p>
          <a:p>
            <a:pPr lvl="1"/>
            <a:r>
              <a:rPr lang="en-US" dirty="0" smtClean="0"/>
              <a:t>Limit financial innovation</a:t>
            </a:r>
          </a:p>
          <a:p>
            <a:pPr lvl="1"/>
            <a:r>
              <a:rPr lang="en-US" dirty="0" smtClean="0"/>
              <a:t>More stringent oversight</a:t>
            </a:r>
          </a:p>
          <a:p>
            <a:r>
              <a:rPr lang="en-US" dirty="0" smtClean="0"/>
              <a:t>Poole, Bullard, BG, … </a:t>
            </a:r>
          </a:p>
          <a:p>
            <a:pPr lvl="1"/>
            <a:r>
              <a:rPr lang="en-US" dirty="0" smtClean="0"/>
              <a:t>Raise equity standards </a:t>
            </a:r>
          </a:p>
          <a:p>
            <a:pPr lvl="1"/>
            <a:r>
              <a:rPr lang="en-US" dirty="0" smtClean="0"/>
              <a:t>Limit financial firm size</a:t>
            </a:r>
          </a:p>
          <a:p>
            <a:pPr lvl="2"/>
            <a:r>
              <a:rPr lang="en-US" dirty="0" smtClean="0"/>
              <a:t>Charge insurance fee based on size</a:t>
            </a:r>
          </a:p>
          <a:p>
            <a:pPr lvl="2"/>
            <a:r>
              <a:rPr lang="en-US" dirty="0" smtClean="0"/>
              <a:t>Explicit size limitations</a:t>
            </a:r>
          </a:p>
          <a:p>
            <a:pPr lvl="3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Debt-GDP Ratios 20s/30s v. 2000s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39900"/>
            <a:ext cx="63246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Higher Equity Standards the answer?</a:t>
            </a:r>
            <a:br>
              <a:rPr lang="en-US" sz="2800" dirty="0" smtClean="0"/>
            </a:br>
            <a:r>
              <a:rPr lang="en-US" sz="2200" dirty="0" smtClean="0"/>
              <a:t>Modigliani-Miller Theorem: Capital Structure Irrelevance 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difference of debt v. equity (ownership shares) financing of projects if</a:t>
            </a:r>
          </a:p>
          <a:p>
            <a:pPr lvl="1"/>
            <a:r>
              <a:rPr lang="en-US" dirty="0" smtClean="0"/>
              <a:t>Asset prices move with statistical independence;</a:t>
            </a:r>
          </a:p>
          <a:p>
            <a:pPr lvl="1"/>
            <a:r>
              <a:rPr lang="en-US" dirty="0" smtClean="0"/>
              <a:t>Asset prices are information based without systematic errors;</a:t>
            </a:r>
          </a:p>
          <a:p>
            <a:pPr lvl="1"/>
            <a:r>
              <a:rPr lang="en-US" dirty="0" smtClean="0"/>
              <a:t>Taxes treatment of both sources is the same</a:t>
            </a:r>
          </a:p>
          <a:p>
            <a:pPr lvl="1"/>
            <a:r>
              <a:rPr lang="en-US" dirty="0" smtClean="0"/>
              <a:t>Bankruptcy treatment of both is the same </a:t>
            </a:r>
          </a:p>
          <a:p>
            <a:pPr lvl="1"/>
            <a:r>
              <a:rPr lang="en-US" dirty="0" smtClean="0"/>
              <a:t>No asymmetry of knowledge among borrowers, lenders, shareholders</a:t>
            </a:r>
          </a:p>
          <a:p>
            <a:r>
              <a:rPr lang="en-US" dirty="0" smtClean="0"/>
              <a:t>Implies capital structure matters to the degree that these conditions matter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U.S. Stock Crashes and Macroeconomic Events</a:t>
            </a:r>
            <a:endParaRPr lang="en-US" dirty="0"/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>
            <p:ph idx="1"/>
          </p:nvPr>
        </p:nvGraphicFramePr>
        <p:xfrm>
          <a:off x="6090" y="1424584"/>
          <a:ext cx="9137910" cy="5433416"/>
        </p:xfrm>
        <a:graphic>
          <a:graphicData uri="http://schemas.openxmlformats.org/presentationml/2006/ole">
            <p:oleObj spid="_x0000_s76802" name="Worksheet" r:id="rId3" imgW="6839003" imgH="3724169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smtClean="0"/>
              <a:t>Income &amp; Debt Constraints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 lnSpcReduction="1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Times New Roman"/>
                <a:ea typeface="Times New Roman"/>
              </a:rPr>
              <a:t>Infinite Horizon Economy Budget Constraint: 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/>
                <a:ea typeface="Times New Roman"/>
              </a:rPr>
              <a:t>       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 smtClean="0">
              <a:latin typeface="Times New Roman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Times New Roman"/>
                <a:ea typeface="Times New Roman"/>
              </a:rPr>
              <a:t>PV Income  +  PV Debt      = Debt Service + PV Consumption</a:t>
            </a:r>
          </a:p>
          <a:p>
            <a:pPr>
              <a:buNone/>
            </a:pPr>
            <a:r>
              <a:rPr lang="en-US" sz="2800" dirty="0" smtClean="0">
                <a:latin typeface="Times New Roman"/>
                <a:ea typeface="Times New Roman"/>
              </a:rPr>
              <a:t>	 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Times New Roman"/>
              </a:rPr>
              <a:t>“NPG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</a:rPr>
              <a:t>” Condition: Over the long run 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</a:rPr>
              <a:t>income 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</a:rPr>
              <a:t>funds consumption (not debt)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  <a:latin typeface="Times New Roman"/>
              </a:rPr>
              <a:t>Entire economy faces a budget constraint just as households or government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  <a:latin typeface="Times New Roman"/>
              </a:rPr>
              <a:t>Sustainable </a:t>
            </a:r>
            <a:r>
              <a:rPr lang="en-US" sz="2000" dirty="0" smtClean="0">
                <a:solidFill>
                  <a:srgbClr val="FFFF00"/>
                </a:solidFill>
                <a:latin typeface="Times New Roman"/>
              </a:rPr>
              <a:t>Long Run Relationship:</a:t>
            </a:r>
          </a:p>
          <a:p>
            <a:pPr lvl="2">
              <a:buNone/>
            </a:pPr>
            <a:r>
              <a:rPr lang="en-US" sz="1800" dirty="0" smtClean="0">
                <a:solidFill>
                  <a:srgbClr val="FFFF00"/>
                </a:solidFill>
                <a:latin typeface="Times New Roman"/>
              </a:rPr>
              <a:t>	Income – Consumption – Debt Service&gt;=0 </a:t>
            </a:r>
            <a:endParaRPr lang="en-US" sz="1800" dirty="0" smtClean="0">
              <a:solidFill>
                <a:srgbClr val="FFFF00"/>
              </a:solidFill>
              <a:latin typeface="Times New Roman"/>
            </a:endParaRPr>
          </a:p>
          <a:p>
            <a:pPr lvl="2">
              <a:buNone/>
            </a:pPr>
            <a:endParaRPr lang="en-US" sz="1800" dirty="0" smtClean="0">
              <a:solidFill>
                <a:srgbClr val="FFFF00"/>
              </a:solidFill>
              <a:latin typeface="Times New Roman"/>
            </a:endParaRPr>
          </a:p>
          <a:p>
            <a:pPr>
              <a:buNone/>
            </a:pPr>
            <a:endParaRPr lang="en-US" sz="2800" dirty="0" smtClean="0">
              <a:solidFill>
                <a:srgbClr val="FFFF00"/>
              </a:solidFill>
              <a:latin typeface="Times New Roman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057400"/>
            <a:ext cx="6629400" cy="685800"/>
          </a:xfrm>
          <a:prstGeom prst="rect">
            <a:avLst/>
          </a:prstGeom>
          <a:solidFill>
            <a:schemeClr val="accent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Financial Events Cause</a:t>
            </a:r>
            <a:br>
              <a:rPr lang="en-US" dirty="0" smtClean="0"/>
            </a:br>
            <a:r>
              <a:rPr lang="en-US" dirty="0" smtClean="0"/>
              <a:t>Macroeconomic Problems?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/>
          <a:lstStyle/>
          <a:p>
            <a:r>
              <a:rPr lang="en-US" dirty="0" smtClean="0"/>
              <a:t>Valuation of Stock, Debt (Firm Value)</a:t>
            </a:r>
          </a:p>
          <a:p>
            <a:pPr lvl="1"/>
            <a:r>
              <a:rPr lang="en-US" dirty="0" smtClean="0"/>
              <a:t>PV = Expected ∑ {Earnings/(1+r)}</a:t>
            </a:r>
          </a:p>
          <a:p>
            <a:pPr lvl="1"/>
            <a:r>
              <a:rPr lang="en-US" dirty="0" smtClean="0"/>
              <a:t>High valuations with either high earnings expected or low risk expected (low discounts)</a:t>
            </a:r>
          </a:p>
          <a:p>
            <a:pPr lvl="1"/>
            <a:r>
              <a:rPr lang="en-US" dirty="0" smtClean="0"/>
              <a:t>Values in traded exchanges or part of story</a:t>
            </a:r>
          </a:p>
          <a:p>
            <a:r>
              <a:rPr lang="en-US" dirty="0" smtClean="0"/>
              <a:t>Impacts of large overvaluations:</a:t>
            </a:r>
          </a:p>
          <a:p>
            <a:pPr lvl="1"/>
            <a:r>
              <a:rPr lang="en-US" dirty="0" smtClean="0"/>
              <a:t>Payments crisis</a:t>
            </a:r>
          </a:p>
          <a:p>
            <a:pPr lvl="1"/>
            <a:r>
              <a:rPr lang="en-US" dirty="0" smtClean="0"/>
              <a:t>Consumption/Investment effects</a:t>
            </a:r>
          </a:p>
          <a:p>
            <a:pPr lvl="2"/>
            <a:r>
              <a:rPr lang="en-US" dirty="0" smtClean="0"/>
              <a:t>Wealth (balance sheet) effects</a:t>
            </a:r>
          </a:p>
          <a:p>
            <a:pPr lvl="2"/>
            <a:r>
              <a:rPr lang="en-US" dirty="0" smtClean="0"/>
              <a:t>Debt/Income ratios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High </a:t>
            </a:r>
            <a:r>
              <a:rPr lang="en-US" sz="2400" dirty="0" smtClean="0"/>
              <a:t>Valuations: (Leverage in different forms)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1920s Equity “Bubble, 2000s Debt “Bubble”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JC: “If we tried to hold equity or corporate debt in highly leveraged entities funded by short-term debt, we would have the same problems. Actually, we did, back in the 1930s.”</a:t>
            </a:r>
          </a:p>
          <a:p>
            <a:endParaRPr lang="en-US" sz="1800" dirty="0" smtClean="0"/>
          </a:p>
          <a:p>
            <a:r>
              <a:rPr lang="en-US" sz="1800" dirty="0" smtClean="0"/>
              <a:t>“Leverage” often used as synonym for debt, but,  equity can be overvalued and lead to financial pinches when it falls in value by large amounts;  regardless of debt v. equity, the long run value is PV of income from them  (Modigliani-Miller)</a:t>
            </a:r>
          </a:p>
          <a:p>
            <a:endParaRPr lang="en-US" sz="1800" dirty="0" smtClean="0"/>
          </a:p>
          <a:p>
            <a:r>
              <a:rPr lang="en-US" sz="1800" dirty="0" smtClean="0"/>
              <a:t>Consider 2 Scenarios for City Center (at $10T nominal value)</a:t>
            </a:r>
            <a:br>
              <a:rPr lang="en-US" sz="1800" dirty="0" smtClean="0"/>
            </a:br>
            <a:r>
              <a:rPr lang="en-US" sz="1800" dirty="0" smtClean="0"/>
              <a:t>	</a:t>
            </a:r>
          </a:p>
          <a:p>
            <a:pPr lvl="1"/>
            <a:r>
              <a:rPr lang="en-US" sz="1400" dirty="0" smtClean="0"/>
              <a:t>Case 1: $9T in Shareholder Equity with  $1T in bank debt;</a:t>
            </a:r>
          </a:p>
          <a:p>
            <a:pPr lvl="1"/>
            <a:r>
              <a:rPr lang="en-US" sz="1400" dirty="0" smtClean="0"/>
              <a:t>Case 2: $1T in Shareholder  Equity with $9T in bank debt:</a:t>
            </a:r>
          </a:p>
          <a:p>
            <a:pPr lvl="1"/>
            <a:r>
              <a:rPr lang="en-US" sz="1400" dirty="0" smtClean="0"/>
              <a:t>Assume “true” PV of future income = $5T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dirty="0" smtClean="0"/>
              <a:t>With project default:  </a:t>
            </a:r>
          </a:p>
          <a:p>
            <a:pPr lvl="1"/>
            <a:r>
              <a:rPr lang="en-US" sz="1400" dirty="0" smtClean="0"/>
              <a:t>Case 1: Bank takes </a:t>
            </a:r>
            <a:r>
              <a:rPr lang="en-US" sz="1400" dirty="0" smtClean="0"/>
              <a:t>residual value = $</a:t>
            </a:r>
            <a:r>
              <a:rPr lang="en-US" sz="1400" dirty="0" smtClean="0"/>
              <a:t>1T </a:t>
            </a:r>
          </a:p>
          <a:p>
            <a:pPr lvl="2"/>
            <a:r>
              <a:rPr lang="en-US" sz="1200" dirty="0" smtClean="0"/>
              <a:t>Original shareholders lose $9T</a:t>
            </a:r>
          </a:p>
          <a:p>
            <a:pPr lvl="2"/>
            <a:r>
              <a:rPr lang="en-US" sz="1200" dirty="0" smtClean="0"/>
              <a:t>New shares issued worth $4T </a:t>
            </a:r>
          </a:p>
          <a:p>
            <a:pPr lvl="2"/>
            <a:r>
              <a:rPr lang="en-US" sz="1200" dirty="0" smtClean="0"/>
              <a:t>Loss in balance sheets = $5T</a:t>
            </a:r>
          </a:p>
          <a:p>
            <a:pPr lvl="1"/>
            <a:r>
              <a:rPr lang="en-US" sz="1400" dirty="0" smtClean="0"/>
              <a:t>Case 2: Bank takes </a:t>
            </a:r>
            <a:r>
              <a:rPr lang="en-US" sz="1400" dirty="0" smtClean="0"/>
              <a:t>residual value = $</a:t>
            </a:r>
            <a:r>
              <a:rPr lang="en-US" sz="1400" dirty="0" smtClean="0"/>
              <a:t>1T </a:t>
            </a:r>
          </a:p>
          <a:p>
            <a:pPr lvl="2"/>
            <a:r>
              <a:rPr lang="en-US" sz="1200" dirty="0" smtClean="0"/>
              <a:t>Shareholders lose $1T</a:t>
            </a:r>
          </a:p>
          <a:p>
            <a:pPr lvl="2"/>
            <a:r>
              <a:rPr lang="en-US" sz="1200" dirty="0" smtClean="0"/>
              <a:t>Bank loses $8T in value up front; issues new stock and regains $4T </a:t>
            </a:r>
          </a:p>
          <a:p>
            <a:pPr lvl="2"/>
            <a:r>
              <a:rPr lang="en-US" sz="1200" dirty="0" smtClean="0"/>
              <a:t>Loss in balance sheets =$5T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dirty="0" smtClean="0"/>
              <a:t>In both cases, balance sheets over-valued by $5T; purchases made with this “leveraged” </a:t>
            </a:r>
            <a:endParaRPr lang="en-US" sz="1400" dirty="0" smtClean="0"/>
          </a:p>
          <a:p>
            <a:pPr lvl="2">
              <a:buNone/>
            </a:pPr>
            <a:endParaRPr lang="en-US" sz="1200" dirty="0" smtClean="0"/>
          </a:p>
          <a:p>
            <a:pPr lvl="1"/>
            <a:endParaRPr lang="en-US" sz="1400" dirty="0" smtClean="0"/>
          </a:p>
          <a:p>
            <a:pPr lvl="2"/>
            <a:endParaRPr lang="en-US" sz="1200" dirty="0" smtClean="0"/>
          </a:p>
          <a:p>
            <a:pPr lvl="1"/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1920s: Stock (equity) Valuations Not Sustainable</a:t>
            </a:r>
            <a:br>
              <a:rPr lang="en-US" dirty="0" smtClean="0"/>
            </a:br>
            <a:r>
              <a:rPr lang="en-US" dirty="0" smtClean="0"/>
              <a:t>(beginning </a:t>
            </a:r>
            <a:r>
              <a:rPr lang="en-US" dirty="0" smtClean="0"/>
              <a:t>month = 1.0)</a:t>
            </a:r>
            <a:endParaRPr lang="en-US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1"/>
            <a:ext cx="70103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2008 Crisis &amp; Aftermath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Cause/Effect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What is the gasoline, what is the match?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“Root causes” v. “Point-of-failure</a:t>
            </a:r>
            <a:r>
              <a:rPr lang="en-US" dirty="0" smtClean="0">
                <a:solidFill>
                  <a:srgbClr val="FFFF00"/>
                </a:solidFill>
              </a:rPr>
              <a:t>” causes versus “root causes”	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Fed/Treasury </a:t>
            </a:r>
            <a:r>
              <a:rPr lang="en-US" dirty="0" smtClean="0">
                <a:solidFill>
                  <a:srgbClr val="FFFF00"/>
                </a:solidFill>
              </a:rPr>
              <a:t>actions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Water or gasoline?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2008 Root Cause?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Debt Values Unsustainable</a:t>
            </a:r>
            <a:endParaRPr lang="en-US" sz="2400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1" y="1490975"/>
            <a:ext cx="7102866" cy="47574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12389</TotalTime>
  <Words>885</Words>
  <Application>Microsoft Office PowerPoint</Application>
  <PresentationFormat>On-screen Show (4:3)</PresentationFormat>
  <Paragraphs>145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Apex</vt:lpstr>
      <vt:lpstr>Worksheet</vt:lpstr>
      <vt:lpstr>Financial &amp; Economic Situation</vt:lpstr>
      <vt:lpstr>Stock Crashes in 20th and 21rst Centuries</vt:lpstr>
      <vt:lpstr>U.S. Stock Crashes and Macroeconomic Events</vt:lpstr>
      <vt:lpstr>Income &amp; Debt Constraints </vt:lpstr>
      <vt:lpstr>Can Financial Events Cause Macroeconomic Problems?</vt:lpstr>
      <vt:lpstr>High Valuations: (Leverage in different forms) 1920s Equity “Bubble, 2000s Debt “Bubble” </vt:lpstr>
      <vt:lpstr>1920s: Stock (equity) Valuations Not Sustainable (beginning month = 1.0)</vt:lpstr>
      <vt:lpstr>2008 Crisis &amp; Aftermath</vt:lpstr>
      <vt:lpstr>2008 Root Cause? Debt Values Unsustainable</vt:lpstr>
      <vt:lpstr>“Poster” for Huge Non-Mortgage Debt </vt:lpstr>
      <vt:lpstr>How Much is Too Much? Debt-Income Ratios in Simulations</vt:lpstr>
      <vt:lpstr>Mortgage Debt only Part of the Story: Commercial Lending a Bigger Part</vt:lpstr>
      <vt:lpstr>Debt Growth in 2000s High Relative to Prior (growing) Trend</vt:lpstr>
      <vt:lpstr>Common Explanations</vt:lpstr>
      <vt:lpstr>Role of Moral Hazard/Policy Uncertainty</vt:lpstr>
      <vt:lpstr>Evaluating “Policy Uncertainty” Thesis: Financial Stress Appearing Long Before Sept 08</vt:lpstr>
      <vt:lpstr>Why So Much Attention on Mortgage Debt?</vt:lpstr>
      <vt:lpstr>Causes of Debt/GDP Expansion: Cheap Credit</vt:lpstr>
      <vt:lpstr>Cheap Credit: Fed Responsible? </vt:lpstr>
      <vt:lpstr>Cheap Credit:  Public Sector Supply</vt:lpstr>
      <vt:lpstr>Cheap Credit:  Private Sector Supply</vt:lpstr>
      <vt:lpstr> Cheap Credit:  Increasing Leverage</vt:lpstr>
      <vt:lpstr>Cheap Credit: Inflow of Foreign Capital </vt:lpstr>
      <vt:lpstr>Role of Foreign Capital?</vt:lpstr>
      <vt:lpstr>Cheap Credit:  Innovations?</vt:lpstr>
      <vt:lpstr>Marked-to-Market Accounting?</vt:lpstr>
      <vt:lpstr>Solutions?</vt:lpstr>
      <vt:lpstr>Debt-GDP Ratios 20s/30s v. 2000s</vt:lpstr>
      <vt:lpstr>Higher Equity Standards the answer? Modigliani-Miller Theorem: Capital Structure Irrelevance </vt:lpstr>
    </vt:vector>
  </TitlesOfParts>
  <Company>Western Kentucky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Goff</dc:creator>
  <cp:lastModifiedBy>Network and Computing Support</cp:lastModifiedBy>
  <cp:revision>447</cp:revision>
  <dcterms:created xsi:type="dcterms:W3CDTF">2009-02-27T20:59:47Z</dcterms:created>
  <dcterms:modified xsi:type="dcterms:W3CDTF">2011-11-17T20:16:04Z</dcterms:modified>
</cp:coreProperties>
</file>